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57" r:id="rId5"/>
    <p:sldId id="261" r:id="rId6"/>
    <p:sldId id="258" r:id="rId7"/>
    <p:sldId id="263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27D3C-2B7F-4E43-A328-088ECD91EC8A}" v="7" dt="2024-10-22T13:36:57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091E4-9F76-4863-A050-2D17A8F29A5E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6D1D1-F479-4704-A0DC-EC00D6126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78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Scompenso epatico  legato all'importante e rapida perdita di peso con deplezione proteica e carenze nutrizionali che portano all'atrofia muscolare con conseguente sarcopenia. </a:t>
            </a:r>
          </a:p>
          <a:p>
            <a:r>
              <a:rPr lang="it-IT" dirty="0"/>
              <a:t>Quest'ultima è poi responsabile di disturbi metabolici con alterazioni del metabolismo lipidico epatico.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6D1D1-F479-4704-A0DC-EC00D61264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72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AEECA9-6DCE-8633-3F40-E31837AA2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75EE14-8242-E6D1-EBA4-CC044D39A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45B6F9-9C0E-ED3D-BE67-E736DCCA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20D879-C9A9-95F0-7A1E-0F78332F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F173E-CF46-3505-CC7E-8A500A8F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95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5B4CB-BBF7-92E0-8672-ECEBD6EB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7F97B0-BF6E-E5CB-8FDA-74D275D3D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48B48C-84F4-D90E-CE59-FC9A83A1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B99728-8AF5-EDA1-CFBB-BF31A9D0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34676-A789-3835-1B9D-9FD9513B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62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DFC11C-BC42-F6DB-BA11-A2CAB3F3C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BE130B-9B9A-6AA4-E0FF-EC632478D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737EA7-A684-AA97-E0A9-146CD163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87D6FB-BE61-AF2D-3BC8-27A450FD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84AA5B-1D8F-EF06-3BF7-F4CE0719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56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05E0D9-D8F6-8C2B-B19E-FD92A714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734A7F-F13B-1E97-A793-9646F859A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0C4ABD-1328-8B8A-6E48-73A64A7A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A0C2E6-1C58-B56B-7E7D-4FCCBCE6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6A66BD-859A-D559-7205-982CE58E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14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A7A724-DAB9-5592-29DD-79C1C6DF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BC73E6-B4E5-ED40-CA06-2B70B823C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6C935B-8BAA-74CD-6421-E4FB347B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353556-33A2-1211-D9F3-97E547A7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1C69FE-4727-606C-5861-DDA42A0B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24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B9CA1-9A04-2E29-038C-7AE21460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8DBB91-DEDE-3D4A-600F-F4EB2FD3B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65C580-5E2A-12F5-0572-8B85C7F74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90A66D-D423-9DAB-D700-0779106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C3D148-2275-8886-3087-8DDA07CF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1BD6F9-D3C5-0BA6-05B2-09983B21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1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A3F82-07B1-D071-04D9-D9F2917F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E8A780-02CA-8667-CB79-BCA6BDCC0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4EEB2F-3F79-3400-DFCB-20544C089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AA897E3-39F0-7AE1-E1D7-334DDFE28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1C909C0-976A-7E38-3785-488526DE4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6758B88-CBDD-94EF-2D2A-DD516817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571FD09-1CEC-1C7A-131C-76893F4C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217D59-2818-2DED-E1C7-8E95DD7F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33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4ADB9-B31D-4CBE-8DB5-C4E397B5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8DA4BFF-C479-3647-88AC-81651F69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E6AB29-1E2F-EF56-348A-6CC6804D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BEC48B-997F-1884-0FF8-B644F12D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44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6099445-401B-C751-9F64-8EF1D3E7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19BFE4-61C4-BFF2-9928-A8EE695F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4A659A-2942-C1E8-DFED-E82A3ADD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55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BFDD5B-2140-9633-EE4C-4E0880B4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B28DA2-3E0B-E637-EAA7-F782D089E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132B7E-4401-C427-9764-7A4BEA055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AEA555-FDC6-1596-379C-5B45940C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E84894-2CA3-13EB-4FA2-07DBEC49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958A0C-23EA-A53F-75D9-2149DB11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71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638A7-0CAE-55F7-9B4A-0DDA8D16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CF876B5-913E-4D13-67D4-4E5FE9E9E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B387D8-E5F6-28CA-7B5C-92DB11841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AF8309-F14A-E6C5-3668-27B7F645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F5AA56-2B51-C258-E8E9-D7327CAF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516478-E56D-805C-1E60-048DCA78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36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1FC924-035A-A4F1-93E8-5C131D80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E9BBCB-70E2-EC1C-8DED-DA6019A3D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827CDD-5EC6-2F8C-8898-68F0DF0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E2CBF1-1A8F-4D5A-BB52-4929EDDC1CB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D33C09-AA8E-B091-9F6C-C74A3D82F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4E3B69-3B1E-50A4-9971-DB1C1DD2B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7A7B97-817D-4250-BC4F-0013921C89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3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umoderne.web.app/thank-you-for-your-attention-any-questions-meme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548008E-124C-CD87-67AB-97FA800C7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" y="0"/>
            <a:ext cx="4822032" cy="6858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69B54799-A604-43AA-E9F8-0EF4C00E8CF4}"/>
              </a:ext>
            </a:extLst>
          </p:cNvPr>
          <p:cNvSpPr txBox="1">
            <a:spLocks/>
          </p:cNvSpPr>
          <p:nvPr/>
        </p:nvSpPr>
        <p:spPr>
          <a:xfrm>
            <a:off x="4713514" y="758952"/>
            <a:ext cx="7260772" cy="32275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2D4F9B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1" u="none" strike="noStrike" kern="1200" cap="none" spc="-50" normalizeH="0" baseline="0" noProof="0" dirty="0">
                <a:ln>
                  <a:noFill/>
                </a:ln>
                <a:solidFill>
                  <a:srgbClr val="2D4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…La forza della vita</a:t>
            </a:r>
            <a:r>
              <a:rPr kumimoji="0" lang="it-IT" sz="6000" b="1" i="0" u="none" strike="noStrike" kern="1200" cap="none" spc="-50" normalizeH="0" baseline="0" noProof="0" dirty="0">
                <a:ln>
                  <a:noFill/>
                </a:ln>
                <a:solidFill>
                  <a:srgbClr val="2D4F9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-50" normalizeH="0" baseline="0" noProof="0" dirty="0">
                <a:ln>
                  <a:noFill/>
                </a:ln>
                <a:solidFill>
                  <a:srgbClr val="2D4F9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Sarcopenia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-50" normalizeH="0" baseline="0" noProof="0" dirty="0">
                <a:ln>
                  <a:noFill/>
                </a:ln>
                <a:solidFill>
                  <a:srgbClr val="2D4F9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post chirurgica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-50" normalizeH="0" baseline="0" noProof="0" dirty="0">
                <a:ln>
                  <a:noFill/>
                </a:ln>
                <a:solidFill>
                  <a:srgbClr val="2D4F9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bariatrica e metabolica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B15B1E60-FAA0-1B2E-6789-D54DD143751E}"/>
              </a:ext>
            </a:extLst>
          </p:cNvPr>
          <p:cNvSpPr txBox="1">
            <a:spLocks/>
          </p:cNvSpPr>
          <p:nvPr/>
        </p:nvSpPr>
        <p:spPr>
          <a:xfrm>
            <a:off x="6632171" y="4508500"/>
            <a:ext cx="4526280" cy="1729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2400" b="1" i="0" u="none" strike="noStrike" kern="1200" cap="all" spc="2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Dott.ssa Barbara Neri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2400" b="1" i="0" u="none" strike="noStrike" kern="1200" cap="all" spc="2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UO Dietologia e Nutrizione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2400" b="1" i="0" u="none" strike="noStrike" kern="1200" cap="all" spc="2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Azienda Ospedaliera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2400" b="1" i="0" u="none" strike="noStrike" kern="1200" cap="all" spc="2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 Camillo Forlanini 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it-IT" sz="2400" b="0" i="0" u="none" strike="noStrike" kern="1200" cap="all" spc="2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03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5CF7FC6-21C1-9092-B04D-0E81C4A4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5" y="66328"/>
            <a:ext cx="1293178" cy="70805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319E4FE-EAF2-7206-0C92-EFCEA8173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6199575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B1AA44-EC6B-BC3C-A7D7-FFA14EDBF80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1215" y="6327969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00E5056-567C-4E66-4345-911CB5B79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87" y="5970604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73DA79-2BBB-1DFE-868D-E55A22E9C1B1}"/>
              </a:ext>
            </a:extLst>
          </p:cNvPr>
          <p:cNvSpPr txBox="1"/>
          <p:nvPr/>
        </p:nvSpPr>
        <p:spPr>
          <a:xfrm>
            <a:off x="920954" y="1086518"/>
            <a:ext cx="10435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Donna 43 aa ricoverata al </a:t>
            </a:r>
            <a:r>
              <a:rPr lang="it-IT" dirty="0" err="1"/>
              <a:t>ps</a:t>
            </a:r>
            <a:r>
              <a:rPr lang="it-IT" dirty="0"/>
              <a:t> per </a:t>
            </a:r>
            <a:r>
              <a:rPr lang="en-US" dirty="0" err="1"/>
              <a:t>deterioramento</a:t>
            </a:r>
            <a:r>
              <a:rPr lang="en-US" dirty="0"/>
              <a:t> generale, </a:t>
            </a:r>
            <a:r>
              <a:rPr lang="it-IT" dirty="0"/>
              <a:t>astenia</a:t>
            </a:r>
            <a:r>
              <a:rPr lang="it-IT" b="1" dirty="0"/>
              <a:t>, ittero ed edema degli arti inferiori</a:t>
            </a:r>
            <a:r>
              <a:rPr lang="it-IT" dirty="0"/>
              <a:t>.</a:t>
            </a:r>
            <a:r>
              <a:rPr lang="en-US" dirty="0"/>
              <a:t> </a:t>
            </a:r>
          </a:p>
          <a:p>
            <a:r>
              <a:rPr lang="en-US" b="1" dirty="0" err="1"/>
              <a:t>Pregresso</a:t>
            </a:r>
            <a:r>
              <a:rPr lang="en-US" b="1" dirty="0"/>
              <a:t> </a:t>
            </a:r>
            <a:r>
              <a:rPr lang="en-US" b="1" dirty="0" err="1"/>
              <a:t>intervento</a:t>
            </a:r>
            <a:r>
              <a:rPr lang="en-US" b="1" dirty="0"/>
              <a:t> di bypass </a:t>
            </a:r>
            <a:r>
              <a:rPr lang="en-US" b="1" dirty="0" err="1"/>
              <a:t>gastrico</a:t>
            </a:r>
            <a:r>
              <a:rPr lang="en-US" b="1" dirty="0"/>
              <a:t>  e </a:t>
            </a:r>
            <a:r>
              <a:rPr lang="en-US" b="1" dirty="0" err="1"/>
              <a:t>colecistectomia</a:t>
            </a:r>
            <a:r>
              <a:rPr lang="en-US" b="1" dirty="0"/>
              <a:t> (6 anni ) </a:t>
            </a:r>
          </a:p>
          <a:p>
            <a:r>
              <a:rPr lang="en-US" b="1" dirty="0"/>
              <a:t>peso </a:t>
            </a:r>
            <a:r>
              <a:rPr lang="en-US" b="1" dirty="0" err="1"/>
              <a:t>all’intervento</a:t>
            </a:r>
            <a:r>
              <a:rPr lang="en-US" b="1" dirty="0"/>
              <a:t> non </a:t>
            </a:r>
            <a:r>
              <a:rPr lang="en-US" b="1" dirty="0" err="1"/>
              <a:t>specificato</a:t>
            </a:r>
            <a:r>
              <a:rPr lang="en-US" b="1" dirty="0"/>
              <a:t>;  </a:t>
            </a:r>
            <a:r>
              <a:rPr lang="en-US" dirty="0" err="1"/>
              <a:t>riferito</a:t>
            </a:r>
            <a:r>
              <a:rPr lang="en-US" dirty="0"/>
              <a:t> calo </a:t>
            </a:r>
            <a:r>
              <a:rPr lang="en-US" dirty="0" err="1"/>
              <a:t>ponderale</a:t>
            </a:r>
            <a:r>
              <a:rPr lang="en-US" dirty="0"/>
              <a:t> di </a:t>
            </a:r>
            <a:r>
              <a:rPr lang="it-IT" dirty="0"/>
              <a:t> 40 kg in tre anni ( EWL =80%). </a:t>
            </a:r>
          </a:p>
          <a:p>
            <a:r>
              <a:rPr lang="it-IT" b="1" dirty="0"/>
              <a:t>Peso all’accettazione 94kg </a:t>
            </a:r>
            <a:r>
              <a:rPr lang="it-IT" dirty="0"/>
              <a:t>con un BMI di 39,6 kg/m</a:t>
            </a:r>
            <a:r>
              <a:rPr lang="it-IT" baseline="30000" dirty="0"/>
              <a:t>2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235D546-1594-3CC4-1DFA-061D67072655}"/>
              </a:ext>
            </a:extLst>
          </p:cNvPr>
          <p:cNvSpPr/>
          <p:nvPr/>
        </p:nvSpPr>
        <p:spPr>
          <a:xfrm>
            <a:off x="4079384" y="420354"/>
            <a:ext cx="3453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400" b="1" cap="none" spc="0" dirty="0">
                <a:ln/>
                <a:solidFill>
                  <a:schemeClr val="accent4"/>
                </a:solidFill>
                <a:effectLst/>
              </a:rPr>
              <a:t>Caso Clinico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4AF00AB-B674-42B3-93BE-ED2127B256C9}"/>
              </a:ext>
            </a:extLst>
          </p:cNvPr>
          <p:cNvSpPr txBox="1"/>
          <p:nvPr/>
        </p:nvSpPr>
        <p:spPr>
          <a:xfrm>
            <a:off x="2400181" y="4010469"/>
            <a:ext cx="10435663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aripiprazolo</a:t>
            </a:r>
            <a:r>
              <a:rPr lang="it-IT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indapamide</a:t>
            </a:r>
            <a:r>
              <a:rPr lang="it-IT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furosemide,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dirty="0" err="1"/>
              <a:t>levotiroxina</a:t>
            </a:r>
            <a:r>
              <a:rPr lang="it-IT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ferro (II),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tamoxifene,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pantoprazolo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quetiapina.</a:t>
            </a:r>
          </a:p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11AAA8-34EF-8C84-8DF2-BBADDCC18AB5}"/>
              </a:ext>
            </a:extLst>
          </p:cNvPr>
          <p:cNvSpPr txBox="1"/>
          <p:nvPr/>
        </p:nvSpPr>
        <p:spPr>
          <a:xfrm>
            <a:off x="783773" y="5133425"/>
            <a:ext cx="103196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 paziente dichiara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 :</a:t>
            </a:r>
          </a:p>
          <a:p>
            <a:pPr algn="ctr"/>
            <a:r>
              <a:rPr lang="it-IT" sz="2400" b="1" dirty="0">
                <a:solidFill>
                  <a:prstClr val="black"/>
                </a:solidFill>
                <a:latin typeface="Aptos" panose="02110004020202020204"/>
              </a:rPr>
              <a:t>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assumere gli integratori vitaminici prescritti a seguito dell’intervento</a:t>
            </a:r>
          </a:p>
          <a:p>
            <a:pPr algn="ctr"/>
            <a:r>
              <a:rPr lang="it-IT" sz="2400" b="1" dirty="0">
                <a:solidFill>
                  <a:prstClr val="black"/>
                </a:solidFill>
                <a:latin typeface="Aptos" panose="02110004020202020204"/>
              </a:rPr>
              <a:t>Non effettuare follow up di controllo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F8C4D36-A9D2-8100-7B6D-AA3789653A7E}"/>
              </a:ext>
            </a:extLst>
          </p:cNvPr>
          <p:cNvSpPr txBox="1"/>
          <p:nvPr/>
        </p:nvSpPr>
        <p:spPr>
          <a:xfrm>
            <a:off x="3597729" y="3740909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TERAPIA FARMACOLOGICA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76021ED-2383-1702-CEB9-F0021F09FADB}"/>
              </a:ext>
            </a:extLst>
          </p:cNvPr>
          <p:cNvSpPr txBox="1"/>
          <p:nvPr/>
        </p:nvSpPr>
        <p:spPr>
          <a:xfrm>
            <a:off x="1719943" y="2233733"/>
            <a:ext cx="8599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ANAMNESI PATOLOGICA REMOTA  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Ipertensione arteriosa,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ipotiroidismo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carcinoma della mammella sinistra attualmente in remissione.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Consumo di alcool fino a 60g /die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EC35B6-098F-1772-3057-981180E60F67}"/>
              </a:ext>
            </a:extLst>
          </p:cNvPr>
          <p:cNvSpPr txBox="1"/>
          <p:nvPr/>
        </p:nvSpPr>
        <p:spPr>
          <a:xfrm>
            <a:off x="1439446" y="38069"/>
            <a:ext cx="87330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Bourseau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S,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Bozadjieva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-Kramer N,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Goffaux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A, Baldin P,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Etogo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-Asse F,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Trefois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P,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Lanthier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N. Are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elevated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systemic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bile acids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involved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in the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pathophysiology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of sarcopenia and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liver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injury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following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gastric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bypass? Acta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Gastroenterol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sz="1050" b="0" i="0" dirty="0" err="1">
                <a:solidFill>
                  <a:srgbClr val="212121"/>
                </a:solidFill>
                <a:effectLst/>
                <a:latin typeface="BlinkMacSystemFont"/>
              </a:rPr>
              <a:t>Belg</a:t>
            </a:r>
            <a:r>
              <a:rPr lang="it-IT" sz="1050" b="0" i="0" dirty="0">
                <a:solidFill>
                  <a:srgbClr val="212121"/>
                </a:solidFill>
                <a:effectLst/>
                <a:latin typeface="BlinkMacSystemFont"/>
              </a:rPr>
              <a:t>. 2023 Apr-Jun;86(2):377-381. doi: 10.51821/86.2.11517. PMID: 37428176.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69159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319E4FE-EAF2-7206-0C92-EFCEA817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6199575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B1AA44-EC6B-BC3C-A7D7-FFA14EDBF80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1215" y="6327969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00E5056-567C-4E66-4345-911CB5B79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87" y="5970604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4FDD75-17A0-3DF6-4511-8ADFC240220B}"/>
              </a:ext>
            </a:extLst>
          </p:cNvPr>
          <p:cNvSpPr txBox="1"/>
          <p:nvPr/>
        </p:nvSpPr>
        <p:spPr>
          <a:xfrm>
            <a:off x="253092" y="842073"/>
            <a:ext cx="115987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Anemia macrocitica </a:t>
            </a:r>
            <a:r>
              <a:rPr lang="it-IT" dirty="0"/>
              <a:t>(</a:t>
            </a:r>
            <a:r>
              <a:rPr lang="it-IT" dirty="0" err="1"/>
              <a:t>Hb</a:t>
            </a:r>
            <a:r>
              <a:rPr lang="it-IT" dirty="0"/>
              <a:t> 11,3 g/</a:t>
            </a:r>
            <a:r>
              <a:rPr lang="it-IT" dirty="0" err="1"/>
              <a:t>dL</a:t>
            </a:r>
            <a:r>
              <a:rPr lang="it-IT" dirty="0"/>
              <a:t>, MCV 109 fl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b="1" dirty="0"/>
              <a:t>Funzionalità renale nella norma</a:t>
            </a:r>
            <a:r>
              <a:rPr lang="it-IT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INR lievemente allungato -1,3 (normale 0,8-1,2).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dirty="0" err="1"/>
              <a:t>Iponatriemia</a:t>
            </a:r>
            <a:r>
              <a:rPr lang="it-IT" dirty="0"/>
              <a:t> a 131 </a:t>
            </a:r>
            <a:r>
              <a:rPr lang="it-IT" dirty="0" err="1"/>
              <a:t>mmol</a:t>
            </a:r>
            <a:r>
              <a:rPr lang="it-IT" dirty="0"/>
              <a:t>/L (normale 135-145 </a:t>
            </a:r>
            <a:r>
              <a:rPr lang="it-IT" dirty="0" err="1"/>
              <a:t>mmol</a:t>
            </a:r>
            <a:r>
              <a:rPr lang="it-IT" dirty="0"/>
              <a:t>/L) e </a:t>
            </a:r>
            <a:r>
              <a:rPr lang="it-IT" dirty="0" err="1"/>
              <a:t>Ipokaliemia</a:t>
            </a:r>
            <a:r>
              <a:rPr lang="it-IT" dirty="0"/>
              <a:t> a 2,3 </a:t>
            </a:r>
            <a:r>
              <a:rPr lang="it-IT" dirty="0" err="1"/>
              <a:t>mmol</a:t>
            </a:r>
            <a:r>
              <a:rPr lang="it-IT" dirty="0"/>
              <a:t>/L (normale 3,5-5 </a:t>
            </a:r>
            <a:r>
              <a:rPr lang="it-IT" dirty="0" err="1"/>
              <a:t>mmol</a:t>
            </a:r>
            <a:r>
              <a:rPr lang="it-IT" dirty="0"/>
              <a:t>/L).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PCR = 22 mg/L (&lt; normale a 5 mg/L).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b="1" dirty="0"/>
              <a:t>Transaminasi e gamma –GT, elevate</a:t>
            </a:r>
            <a:r>
              <a:rPr lang="it-IT" dirty="0"/>
              <a:t>: AST 168 U/L (normale &lt; 31 U/L), ALT 100 U/L (normale &lt; 31 U/L)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Segni di Colestasi </a:t>
            </a:r>
            <a:r>
              <a:rPr lang="it-IT" dirty="0"/>
              <a:t>:bilirubina totale 5,9 mg/</a:t>
            </a:r>
            <a:r>
              <a:rPr lang="it-IT" dirty="0" err="1"/>
              <a:t>dL</a:t>
            </a:r>
            <a:r>
              <a:rPr lang="it-IT" dirty="0"/>
              <a:t> (normale &lt; 1 mg/</a:t>
            </a:r>
            <a:r>
              <a:rPr lang="it-IT" dirty="0" err="1"/>
              <a:t>dL</a:t>
            </a:r>
            <a:r>
              <a:rPr lang="it-IT" dirty="0"/>
              <a:t>), fosfatasi alcalina 363 U/L (normale &lt; 104 U/L)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dirty="0" err="1"/>
              <a:t>Lipasemia</a:t>
            </a:r>
            <a:r>
              <a:rPr lang="it-IT" dirty="0"/>
              <a:t> nella norma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Albuminemia</a:t>
            </a:r>
            <a:r>
              <a:rPr lang="it-IT" dirty="0"/>
              <a:t> =23 g/L (normale 35-52 g/L) 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Etanolemia</a:t>
            </a:r>
            <a:r>
              <a:rPr lang="it-IT" b="1" dirty="0"/>
              <a:t> </a:t>
            </a:r>
            <a:r>
              <a:rPr lang="it-IT" dirty="0"/>
              <a:t>&lt; 0,1 g/L.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B2A186-F9FA-82F1-EF7C-6B554D66E6A5}"/>
              </a:ext>
            </a:extLst>
          </p:cNvPr>
          <p:cNvSpPr txBox="1"/>
          <p:nvPr/>
        </p:nvSpPr>
        <p:spPr>
          <a:xfrm>
            <a:off x="3309256" y="292861"/>
            <a:ext cx="548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ESAMI EMATOCHIMICI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64C219-1712-F517-14C9-7923E0B54C7E}"/>
              </a:ext>
            </a:extLst>
          </p:cNvPr>
          <p:cNvSpPr txBox="1"/>
          <p:nvPr/>
        </p:nvSpPr>
        <p:spPr>
          <a:xfrm>
            <a:off x="1986643" y="4079436"/>
            <a:ext cx="8131628" cy="369332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Nelle </a:t>
            </a:r>
            <a:r>
              <a:rPr lang="it-IT" b="1" dirty="0"/>
              <a:t>3 settimane di ricovero </a:t>
            </a:r>
            <a:r>
              <a:rPr lang="it-IT" dirty="0"/>
              <a:t>Bilirubina Totale aumenta fino  a 14 mg/</a:t>
            </a:r>
            <a:r>
              <a:rPr lang="it-IT" dirty="0" err="1"/>
              <a:t>dL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56E5409-16D4-D645-F5D1-865CE2E2E44E}"/>
              </a:ext>
            </a:extLst>
          </p:cNvPr>
          <p:cNvSpPr txBox="1"/>
          <p:nvPr/>
        </p:nvSpPr>
        <p:spPr>
          <a:xfrm>
            <a:off x="533400" y="4688562"/>
            <a:ext cx="1112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Sono stati poi </a:t>
            </a:r>
            <a:r>
              <a:rPr lang="it-IT" b="1" dirty="0">
                <a:solidFill>
                  <a:srgbClr val="FF0000"/>
                </a:solidFill>
              </a:rPr>
              <a:t>effettuati numerosi esami in assenza di qualsiasi spiegazione del quadro clinico-biologico </a:t>
            </a:r>
            <a:r>
              <a:rPr lang="it-IT" dirty="0"/>
              <a:t>presentato dal paziente (coprocoltura, gastroscopia, </a:t>
            </a:r>
            <a:r>
              <a:rPr lang="it-IT" dirty="0" err="1"/>
              <a:t>ileocolonscopia</a:t>
            </a:r>
            <a:r>
              <a:rPr lang="it-IT" dirty="0"/>
              <a:t>, radiografia toracica, scintigrafia ossea e tomografia a emissione di positroni (PET)) che </a:t>
            </a:r>
            <a:r>
              <a:rPr lang="it-IT" b="1" dirty="0">
                <a:solidFill>
                  <a:srgbClr val="FF0000"/>
                </a:solidFill>
              </a:rPr>
              <a:t>non hanno evidenziato alcuna anomalia</a:t>
            </a:r>
          </a:p>
        </p:txBody>
      </p:sp>
    </p:spTree>
    <p:extLst>
      <p:ext uri="{BB962C8B-B14F-4D97-AF65-F5344CB8AC3E}">
        <p14:creationId xmlns:p14="http://schemas.microsoft.com/office/powerpoint/2010/main" val="405029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319E4FE-EAF2-7206-0C92-EFCEA817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6199575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B1AA44-EC6B-BC3C-A7D7-FFA14EDBF80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1215" y="6327969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00E5056-567C-4E66-4345-911CB5B79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87" y="5970604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BEEFED-88A5-8921-CBB5-6337D28CF1F6}"/>
              </a:ext>
            </a:extLst>
          </p:cNvPr>
          <p:cNvSpPr txBox="1"/>
          <p:nvPr/>
        </p:nvSpPr>
        <p:spPr>
          <a:xfrm>
            <a:off x="263419" y="2890293"/>
            <a:ext cx="5568633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HAND GRIP</a:t>
            </a:r>
            <a:r>
              <a:rPr lang="it-IT" dirty="0"/>
              <a:t>: </a:t>
            </a:r>
            <a:r>
              <a:rPr lang="it-IT" dirty="0" err="1"/>
              <a:t>BDx</a:t>
            </a:r>
            <a:r>
              <a:rPr lang="it-IT" dirty="0"/>
              <a:t>  12 Kg(VN=31,9 Kg);</a:t>
            </a:r>
          </a:p>
          <a:p>
            <a:pPr algn="just"/>
            <a:r>
              <a:rPr lang="it-IT" dirty="0"/>
              <a:t>	     </a:t>
            </a:r>
            <a:r>
              <a:rPr lang="it-IT" dirty="0" err="1"/>
              <a:t>BSx</a:t>
            </a:r>
            <a:r>
              <a:rPr lang="it-IT" dirty="0"/>
              <a:t> 9 Kg(VN= 28,3 Kg )</a:t>
            </a:r>
          </a:p>
          <a:p>
            <a:pPr algn="just"/>
            <a:r>
              <a:rPr lang="it-IT" b="1" dirty="0"/>
              <a:t>Indice muscolare scheletrico (SMI)</a:t>
            </a:r>
            <a:r>
              <a:rPr lang="it-IT" dirty="0"/>
              <a:t>= 33,6 cm</a:t>
            </a:r>
            <a:r>
              <a:rPr lang="it-IT" baseline="30000" dirty="0"/>
              <a:t>2</a:t>
            </a:r>
            <a:r>
              <a:rPr lang="it-IT" dirty="0"/>
              <a:t>/m</a:t>
            </a:r>
            <a:r>
              <a:rPr lang="it-IT" baseline="30000" dirty="0"/>
              <a:t>2</a:t>
            </a:r>
            <a:endParaRPr lang="it-IT" dirty="0"/>
          </a:p>
          <a:p>
            <a:pPr algn="just"/>
            <a:r>
              <a:rPr lang="it-IT" dirty="0"/>
              <a:t>			         (VN ≥ 41 cm</a:t>
            </a:r>
            <a:r>
              <a:rPr lang="it-IT" baseline="30000" dirty="0"/>
              <a:t>2</a:t>
            </a:r>
            <a:r>
              <a:rPr lang="it-IT" dirty="0"/>
              <a:t>/m</a:t>
            </a:r>
            <a:r>
              <a:rPr lang="it-IT" baseline="30000" dirty="0"/>
              <a:t>2</a:t>
            </a:r>
            <a:r>
              <a:rPr lang="it-IT" dirty="0"/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B72FFB-AE05-730F-F590-DA1447B461F2}"/>
              </a:ext>
            </a:extLst>
          </p:cNvPr>
          <p:cNvSpPr txBox="1"/>
          <p:nvPr/>
        </p:nvSpPr>
        <p:spPr>
          <a:xfrm>
            <a:off x="363436" y="1181332"/>
            <a:ext cx="556863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Steatosi massiva e Insufficienza epatica secondaria al bypass con associata malnutrizione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983510-DDF0-5C52-76BF-699B237752EE}"/>
              </a:ext>
            </a:extLst>
          </p:cNvPr>
          <p:cNvSpPr txBox="1"/>
          <p:nvPr/>
        </p:nvSpPr>
        <p:spPr>
          <a:xfrm>
            <a:off x="7233494" y="950737"/>
            <a:ext cx="44196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Steatoepatite alcolica associata a fibrosi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797A8D-8DFF-397D-B3C3-53E514B79D1D}"/>
              </a:ext>
            </a:extLst>
          </p:cNvPr>
          <p:cNvSpPr txBox="1"/>
          <p:nvPr/>
        </p:nvSpPr>
        <p:spPr>
          <a:xfrm>
            <a:off x="7233494" y="2059313"/>
            <a:ext cx="4147521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BIOPSIA EPATICA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7E6E08-A590-B5CC-043C-304F8471D4DD}"/>
              </a:ext>
            </a:extLst>
          </p:cNvPr>
          <p:cNvSpPr txBox="1"/>
          <p:nvPr/>
        </p:nvSpPr>
        <p:spPr>
          <a:xfrm>
            <a:off x="7233494" y="3248724"/>
            <a:ext cx="4147521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Quadro istologico compatibile con </a:t>
            </a:r>
            <a:r>
              <a:rPr lang="it-IT" sz="1400" dirty="0"/>
              <a:t> </a:t>
            </a:r>
            <a:r>
              <a:rPr lang="it-IT" b="1" dirty="0"/>
              <a:t>MASLD </a:t>
            </a:r>
            <a:r>
              <a:rPr lang="it-IT" dirty="0"/>
              <a:t>malattia epatica </a:t>
            </a:r>
            <a:r>
              <a:rPr lang="it-IT" dirty="0" err="1"/>
              <a:t>steatosica</a:t>
            </a:r>
            <a:r>
              <a:rPr lang="it-IT" dirty="0"/>
              <a:t> associata a disfunzione metabolica</a:t>
            </a:r>
            <a:r>
              <a:rPr lang="it-IT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/>
              <a:t>e </a:t>
            </a:r>
            <a:r>
              <a:rPr lang="it-IT" b="1" dirty="0"/>
              <a:t>COLANGITE ATTIVA</a:t>
            </a:r>
            <a:endParaRPr lang="it-IT" sz="1400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9E38BF-83A1-2CB4-A63C-48C5D019593A}"/>
              </a:ext>
            </a:extLst>
          </p:cNvPr>
          <p:cNvSpPr txBox="1"/>
          <p:nvPr/>
        </p:nvSpPr>
        <p:spPr>
          <a:xfrm>
            <a:off x="1708957" y="4895170"/>
            <a:ext cx="87740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Il trattamento con alimentazione enterale, integrazione endovenosa di albumina e  diuretici hanno invertito la disfunzione epatica </a:t>
            </a:r>
          </a:p>
          <a:p>
            <a:pPr algn="ctr"/>
            <a:r>
              <a:rPr lang="it-IT" dirty="0">
                <a:solidFill>
                  <a:srgbClr val="3A3A3A"/>
                </a:solidFill>
                <a:latin typeface="Aptos" panose="020B0004020202020204" pitchFamily="34" charset="0"/>
              </a:rPr>
              <a:t>la</a:t>
            </a:r>
            <a:r>
              <a:rPr lang="it-IT" b="0" i="0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 paziente è stata </a:t>
            </a:r>
            <a:r>
              <a:rPr lang="it-IT" b="1" i="0" dirty="0">
                <a:effectLst/>
                <a:latin typeface="Aptos" panose="020B0004020202020204" pitchFamily="34" charset="0"/>
              </a:rPr>
              <a:t>dimessa </a:t>
            </a:r>
            <a:r>
              <a:rPr lang="it-IT" b="0" i="0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dall'ospedale</a:t>
            </a:r>
            <a:endParaRPr lang="it-IT" dirty="0">
              <a:latin typeface="Aptos" panose="020B0004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D83814C-7242-A2B0-B503-B9AD13A70B28}"/>
              </a:ext>
            </a:extLst>
          </p:cNvPr>
          <p:cNvSpPr/>
          <p:nvPr/>
        </p:nvSpPr>
        <p:spPr>
          <a:xfrm>
            <a:off x="3749164" y="57148"/>
            <a:ext cx="4620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000" b="1" cap="none" spc="0" dirty="0">
                <a:ln/>
                <a:solidFill>
                  <a:schemeClr val="accent4"/>
                </a:solidFill>
                <a:effectLst/>
              </a:rPr>
              <a:t>Ipotesi diagnostica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76ED766-4716-8E7A-731A-96D6C5E4D8B7}"/>
              </a:ext>
            </a:extLst>
          </p:cNvPr>
          <p:cNvSpPr/>
          <p:nvPr/>
        </p:nvSpPr>
        <p:spPr>
          <a:xfrm>
            <a:off x="5082830" y="4172054"/>
            <a:ext cx="1698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dirty="0">
                <a:ln/>
                <a:solidFill>
                  <a:schemeClr val="accent4"/>
                </a:solidFill>
              </a:rPr>
              <a:t>Terapia</a:t>
            </a:r>
            <a:endParaRPr lang="it-IT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3BCACEB-E9B5-5203-E536-97F287798131}"/>
              </a:ext>
            </a:extLst>
          </p:cNvPr>
          <p:cNvSpPr/>
          <p:nvPr/>
        </p:nvSpPr>
        <p:spPr>
          <a:xfrm>
            <a:off x="2509157" y="2033500"/>
            <a:ext cx="326571" cy="6946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404D6E1F-ED0C-C5AA-418C-E89DF3A6B246}"/>
              </a:ext>
            </a:extLst>
          </p:cNvPr>
          <p:cNvSpPr/>
          <p:nvPr/>
        </p:nvSpPr>
        <p:spPr>
          <a:xfrm>
            <a:off x="9192986" y="1386101"/>
            <a:ext cx="326571" cy="596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2534F2D1-91B1-4905-4234-FD171243B5B8}"/>
              </a:ext>
            </a:extLst>
          </p:cNvPr>
          <p:cNvSpPr/>
          <p:nvPr/>
        </p:nvSpPr>
        <p:spPr>
          <a:xfrm>
            <a:off x="9252852" y="2514605"/>
            <a:ext cx="326571" cy="6946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DD71849-467D-9D9A-A663-D2160E88831F}"/>
              </a:ext>
            </a:extLst>
          </p:cNvPr>
          <p:cNvCxnSpPr/>
          <p:nvPr/>
        </p:nvCxnSpPr>
        <p:spPr>
          <a:xfrm flipH="1">
            <a:off x="1708957" y="555992"/>
            <a:ext cx="2002972" cy="46808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0EF75F4-689D-BF2B-6F21-02ABD1A5372B}"/>
              </a:ext>
            </a:extLst>
          </p:cNvPr>
          <p:cNvCxnSpPr>
            <a:cxnSpLocks/>
          </p:cNvCxnSpPr>
          <p:nvPr/>
        </p:nvCxnSpPr>
        <p:spPr>
          <a:xfrm>
            <a:off x="8480073" y="519503"/>
            <a:ext cx="1813869" cy="26916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46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319E4FE-EAF2-7206-0C92-EFCEA8173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6199575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B1AA44-EC6B-BC3C-A7D7-FFA14EDBF80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1215" y="6327969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00E5056-567C-4E66-4345-911CB5B79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87" y="5970604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B1FF64-CE0B-54D3-A9C6-FAEE16C21A4C}"/>
              </a:ext>
            </a:extLst>
          </p:cNvPr>
          <p:cNvSpPr txBox="1"/>
          <p:nvPr/>
        </p:nvSpPr>
        <p:spPr>
          <a:xfrm>
            <a:off x="873873" y="5053982"/>
            <a:ext cx="103263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Raggiungere una diagnosi rapida in casi simili eviterà esami non necessari, ospedalizzazioni prolungate con periodi di digiuno deleteri e consentirà l'inizio di un rapido supporto nutrizionale.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F5772F-639B-548D-6DD7-586D815CD532}"/>
              </a:ext>
            </a:extLst>
          </p:cNvPr>
          <p:cNvSpPr txBox="1"/>
          <p:nvPr/>
        </p:nvSpPr>
        <p:spPr>
          <a:xfrm>
            <a:off x="778258" y="7016493"/>
            <a:ext cx="112013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La fisiopatologia di questa malattia è complessa e multifattoriale, ma potrebbe includere la tossicità degli acidi biliari. Gli acidi biliari sono aumentati in caso di steatosi epatica, ma anche in caso di bypass gastrico e malnutrizione. A nostro avviso, possono contribuire alla perdita di massa muscolare e al circolo vizioso osservato in questa situazione. </a:t>
            </a:r>
            <a:r>
              <a:rPr lang="it-IT" b="0" i="0" dirty="0">
                <a:solidFill>
                  <a:srgbClr val="3A3A3A"/>
                </a:solidFill>
                <a:effectLst/>
                <a:latin typeface="-apple-system"/>
              </a:rPr>
              <a:t>
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0AAE1BB-9446-2C30-7303-C8F4396ED456}"/>
              </a:ext>
            </a:extLst>
          </p:cNvPr>
          <p:cNvSpPr/>
          <p:nvPr/>
        </p:nvSpPr>
        <p:spPr>
          <a:xfrm>
            <a:off x="4516959" y="0"/>
            <a:ext cx="2717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</a:rPr>
              <a:t>Conclusioni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20CFFA4-1C3C-F626-A377-14FE4393DFC4}"/>
              </a:ext>
            </a:extLst>
          </p:cNvPr>
          <p:cNvSpPr/>
          <p:nvPr/>
        </p:nvSpPr>
        <p:spPr>
          <a:xfrm>
            <a:off x="873873" y="1657511"/>
            <a:ext cx="2736123" cy="14560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Importante e rapida perdita di peso con deplezione proteica e carenze nutrizionali 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5A6D563-7807-2E77-B244-4B87C868737C}"/>
              </a:ext>
            </a:extLst>
          </p:cNvPr>
          <p:cNvSpPr/>
          <p:nvPr/>
        </p:nvSpPr>
        <p:spPr>
          <a:xfrm>
            <a:off x="4888354" y="1395713"/>
            <a:ext cx="2148289" cy="19796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atrofia muscolare con conseguente sarcopenia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345864E5-45F1-5EFD-D7F3-11DDFCDECEDE}"/>
              </a:ext>
            </a:extLst>
          </p:cNvPr>
          <p:cNvSpPr/>
          <p:nvPr/>
        </p:nvSpPr>
        <p:spPr>
          <a:xfrm>
            <a:off x="7998246" y="1451155"/>
            <a:ext cx="2985571" cy="13550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Disturbi metabolici con alterazioni del metabolismo lipidico epatico.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6D04309-243D-205A-391B-7D3B61A05836}"/>
              </a:ext>
            </a:extLst>
          </p:cNvPr>
          <p:cNvSpPr/>
          <p:nvPr/>
        </p:nvSpPr>
        <p:spPr>
          <a:xfrm>
            <a:off x="1889343" y="489156"/>
            <a:ext cx="8719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Assenza di </a:t>
            </a:r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monitoraggio dietetico </a:t>
            </a:r>
            <a:r>
              <a:rPr lang="it-IT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 di assunzione di vitamine</a:t>
            </a:r>
          </a:p>
          <a:p>
            <a:pPr algn="ctr"/>
            <a:r>
              <a:rPr lang="it-IT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dopo la chirurgia bariatrica.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937227C8-1657-920D-E5A1-27795B0B21DA}"/>
              </a:ext>
            </a:extLst>
          </p:cNvPr>
          <p:cNvSpPr/>
          <p:nvPr/>
        </p:nvSpPr>
        <p:spPr>
          <a:xfrm>
            <a:off x="4001496" y="1989899"/>
            <a:ext cx="861943" cy="6775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3D9391ED-7FAA-F88C-2A11-F4B61D2BE145}"/>
              </a:ext>
            </a:extLst>
          </p:cNvPr>
          <p:cNvSpPr/>
          <p:nvPr/>
        </p:nvSpPr>
        <p:spPr>
          <a:xfrm>
            <a:off x="7086473" y="1840885"/>
            <a:ext cx="861943" cy="6775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circolare a sinistra 20">
            <a:extLst>
              <a:ext uri="{FF2B5EF4-FFF2-40B4-BE49-F238E27FC236}">
                <a16:creationId xmlns:a16="http://schemas.microsoft.com/office/drawing/2014/main" id="{43BB22D0-D7ED-51B2-A430-2203314A0260}"/>
              </a:ext>
            </a:extLst>
          </p:cNvPr>
          <p:cNvSpPr/>
          <p:nvPr/>
        </p:nvSpPr>
        <p:spPr>
          <a:xfrm>
            <a:off x="10983817" y="2586324"/>
            <a:ext cx="758166" cy="135507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07DDEF9F-38E0-2ED3-FF9B-E6F5B4B8A7F6}"/>
              </a:ext>
            </a:extLst>
          </p:cNvPr>
          <p:cNvSpPr/>
          <p:nvPr/>
        </p:nvSpPr>
        <p:spPr>
          <a:xfrm>
            <a:off x="8315001" y="3064553"/>
            <a:ext cx="2135490" cy="14720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Scompenso epatico</a:t>
            </a:r>
          </a:p>
        </p:txBody>
      </p:sp>
      <p:sp>
        <p:nvSpPr>
          <p:cNvPr id="24" name="Freccia circolare in giù 23">
            <a:extLst>
              <a:ext uri="{FF2B5EF4-FFF2-40B4-BE49-F238E27FC236}">
                <a16:creationId xmlns:a16="http://schemas.microsoft.com/office/drawing/2014/main" id="{58E3123E-F943-5F53-205B-9120CD700E22}"/>
              </a:ext>
            </a:extLst>
          </p:cNvPr>
          <p:cNvSpPr/>
          <p:nvPr/>
        </p:nvSpPr>
        <p:spPr>
          <a:xfrm rot="1137878" flipH="1" flipV="1">
            <a:off x="5952885" y="3801057"/>
            <a:ext cx="2296288" cy="910578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1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D201C0F-9CD7-2BD9-47C1-8CFCACBF4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" y="0"/>
            <a:ext cx="4822032" cy="68580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152366AE-A6C6-E46B-3CE7-CD457B725F76}"/>
              </a:ext>
            </a:extLst>
          </p:cNvPr>
          <p:cNvSpPr txBox="1">
            <a:spLocks/>
          </p:cNvSpPr>
          <p:nvPr/>
        </p:nvSpPr>
        <p:spPr>
          <a:xfrm>
            <a:off x="7370621" y="1012372"/>
            <a:ext cx="4526280" cy="86226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2D4F9B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-50" normalizeH="0" baseline="0" noProof="0" dirty="0">
                <a:ln>
                  <a:noFill/>
                </a:ln>
                <a:solidFill>
                  <a:srgbClr val="2D4F9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Grazie</a:t>
            </a:r>
          </a:p>
        </p:txBody>
      </p:sp>
      <p:pic>
        <p:nvPicPr>
          <p:cNvPr id="5" name="Immagine 4" descr="Immagine che contiene mammifero, gatto, gatto domestico, Baffi">
            <a:extLst>
              <a:ext uri="{FF2B5EF4-FFF2-40B4-BE49-F238E27FC236}">
                <a16:creationId xmlns:a16="http://schemas.microsoft.com/office/drawing/2014/main" id="{F221D997-0E94-785F-A94E-7E56D1EFA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21380" y="0"/>
            <a:ext cx="7398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3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90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319E4FE-EAF2-7206-0C92-EFCEA817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6199575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B1AA44-EC6B-BC3C-A7D7-FFA14EDBF80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1215" y="6327969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00E5056-567C-4E66-4345-911CB5B79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87" y="5970604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87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711</Words>
  <Application>Microsoft Office PowerPoint</Application>
  <PresentationFormat>Widescreen</PresentationFormat>
  <Paragraphs>70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-apple-system</vt:lpstr>
      <vt:lpstr>Aptos</vt:lpstr>
      <vt:lpstr>Aptos Display</vt:lpstr>
      <vt:lpstr>Arial</vt:lpstr>
      <vt:lpstr>BlinkMacSystemFont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Neri</dc:creator>
  <cp:lastModifiedBy>Barbara Neri</cp:lastModifiedBy>
  <cp:revision>5</cp:revision>
  <dcterms:created xsi:type="dcterms:W3CDTF">2024-10-16T08:22:49Z</dcterms:created>
  <dcterms:modified xsi:type="dcterms:W3CDTF">2024-10-22T13:41:24Z</dcterms:modified>
</cp:coreProperties>
</file>